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82" r:id="rId4"/>
    <p:sldId id="281" r:id="rId5"/>
    <p:sldId id="308" r:id="rId6"/>
    <p:sldId id="258" r:id="rId7"/>
    <p:sldId id="280" r:id="rId8"/>
    <p:sldId id="285" r:id="rId9"/>
    <p:sldId id="337" r:id="rId10"/>
    <p:sldId id="277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6633"/>
    <a:srgbClr val="CC0066"/>
    <a:srgbClr val="009966"/>
    <a:srgbClr val="808080"/>
    <a:srgbClr val="666666"/>
    <a:srgbClr val="333333"/>
    <a:srgbClr val="3399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1590B-5E69-4297-B8C4-FF2AC349D727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4D18-844B-49A8-9CA4-9BE8F8161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6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4D18-844B-49A8-9CA4-9BE8F81612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7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4FA1-EA58-4C3A-B2D1-8A33D25126DD}" type="datetime1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ADE-1F69-4D2F-B6BE-347D7A484363}" type="datetime1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A28B-9251-46D5-8E3D-E966B4E2DECC}" type="datetime1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80000" y="180000"/>
            <a:ext cx="8784000" cy="720000"/>
          </a:xfrm>
        </p:spPr>
        <p:txBody>
          <a:bodyPr anchor="t">
            <a:norm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1600" b="1">
                <a:solidFill>
                  <a:srgbClr val="006633"/>
                </a:solidFill>
                <a:latin typeface="Georgia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600201"/>
            <a:ext cx="8784000" cy="2620888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1pPr>
            <a:lvl2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2C51-91F8-4B68-95B7-05C7B1C650D2}" type="datetime1">
              <a:rPr lang="ru-RU" smtClean="0"/>
              <a:t>29.12.2020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05A1-D7BC-4D50-8B06-9CC8ADB0F2A9}" type="datetime1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C9B0-0F6C-4C52-B00E-7589BECE496E}" type="datetime1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4710-B982-4E85-8FB5-09FD7E9E0E65}" type="datetime1">
              <a:rPr lang="ru-RU" smtClean="0"/>
              <a:t>29.12.2020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C55-3F3C-4EF2-99F8-F1678E6FFDD3}" type="datetime1">
              <a:rPr lang="ru-RU" smtClean="0"/>
              <a:t>29.12.2020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069-BCF7-4411-9722-5FA3114F09B4}" type="datetime1">
              <a:rPr lang="ru-RU" smtClean="0"/>
              <a:t>29.12.2020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F03-EC61-444C-AE4E-94E3B03C13BB}" type="datetime1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75-1666-4C7F-B8A3-53242D382D61}" type="datetime1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2133-1741-4825-B39E-9DF1956C31AA}" type="datetime1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827584" y="1181419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ГРАЖДАН</a:t>
            </a:r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0" y="2657571"/>
            <a:ext cx="69850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С УЧЕТОМ ВНЕСЕННЫХ ИЗМЕНЕНИЙ И ДОПОЛНЕНИЙ В БЮДЖЕТ МОГО 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«УХТА» </a:t>
            </a:r>
            <a:endParaRPr lang="ru-RU" sz="3000" dirty="0" smtClean="0">
              <a:solidFill>
                <a:schemeClr val="tx1"/>
              </a:solidFill>
              <a:ea typeface="+mj-ea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НА 20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20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ГОД И ПЛАНОВЫЙ ПЕРИОД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202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1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И 202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ГОДОВ</a:t>
            </a:r>
            <a:endParaRPr lang="ru-RU" sz="30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pic>
        <p:nvPicPr>
          <p:cNvPr id="23" name="Picture 2" descr="E:\18 Бюджет для граждан\Ухта_большая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75288"/>
            <a:ext cx="9144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1196625" y="405125"/>
            <a:ext cx="6985000" cy="1752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ФИНАНСОВОЕ УПРАВЛЕНИЕ АДМИНИСТРАЦИИ МОГО «УХТА»</a:t>
            </a:r>
            <a:endParaRPr lang="ru-RU" sz="18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565" y="4874599"/>
            <a:ext cx="8217314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по решению Совета МОГО «Ухта» от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28.10.20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20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№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18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«О внесении изменений и дополнений в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решение Совета МОГО «Ухта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»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от 12.12.2019 № 386 «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О бюджете МОГО «Ухта» на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2020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 и 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плановый период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и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2022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годов»</a:t>
            </a:r>
          </a:p>
        </p:txBody>
      </p:sp>
    </p:spTree>
    <p:extLst>
      <p:ext uri="{BB962C8B-B14F-4D97-AF65-F5344CB8AC3E}">
        <p14:creationId xmlns:p14="http://schemas.microsoft.com/office/powerpoint/2010/main" val="8714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2412" y="764704"/>
            <a:ext cx="8639175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Финансовое управление администрации МОГО «Ухта»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Verdana" pitchFamily="34" charset="0"/>
                <a:cs typeface="Tahoma" pitchFamily="34" charset="0"/>
              </a:rPr>
              <a:t>http://fin.mouhta.ru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Адрес: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169300, Республика Коми, г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. Ухта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, ул. Бушуева, д.11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Телефон: 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8(8216)700-128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Факс: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8(8216)700-129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Электронная почта: </a:t>
            </a:r>
            <a:r>
              <a:rPr lang="en-US" sz="1400" dirty="0">
                <a:latin typeface="Verdana" pitchFamily="34" charset="0"/>
                <a:cs typeface="Tahoma" pitchFamily="34" charset="0"/>
              </a:rPr>
              <a:t>fu02uxta@mail.ru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US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Время работы: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Понедельник - четверг с 08:45 до 17:15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Пятница с 08:45 до 15:45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Обед с 13:00 до 14:00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Суббота, воскресенье – выходные 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ru-RU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График личного приема граждан руководством Финансового управления администрации МОГО «Ухта»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853279"/>
              </p:ext>
            </p:extLst>
          </p:nvPr>
        </p:nvGraphicFramePr>
        <p:xfrm>
          <a:off x="350435" y="4293096"/>
          <a:ext cx="854115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5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78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Verdana" pitchFamily="34" charset="0"/>
                        </a:rPr>
                        <a:t>Крайн</a:t>
                      </a:r>
                      <a:r>
                        <a:rPr lang="ru-RU" sz="1400" dirty="0" smtClean="0">
                          <a:latin typeface="Verdana" pitchFamily="34" charset="0"/>
                        </a:rPr>
                        <a:t> Галина Владимировна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Verdana" pitchFamily="34" charset="0"/>
                        </a:rPr>
                        <a:t>Исполняющий обязанности начальника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Verdana" pitchFamily="34" charset="0"/>
                        </a:rPr>
                        <a:t>3-я среда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 каждого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Verdana" pitchFamily="34" charset="0"/>
                        </a:rPr>
                        <a:t>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Verdana" pitchFamily="34" charset="0"/>
                        </a:rPr>
                        <a:t>Брюшкова</a:t>
                      </a:r>
                      <a:r>
                        <a:rPr lang="ru-RU" sz="1400" dirty="0">
                          <a:latin typeface="Verdana" pitchFamily="34" charset="0"/>
                        </a:rPr>
                        <a:t>  Елена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Verdana" pitchFamily="34" charset="0"/>
                        </a:rPr>
                        <a:t>Заместитель начальника 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Verdana" pitchFamily="34" charset="0"/>
                        </a:rPr>
                        <a:t>2-й четверг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каждого 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6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ХАРАКТЕРИСТИКИ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77873"/>
              </p:ext>
            </p:extLst>
          </p:nvPr>
        </p:nvGraphicFramePr>
        <p:xfrm>
          <a:off x="281488" y="893895"/>
          <a:ext cx="8620198" cy="2134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2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02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0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84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30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26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Показатель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Решение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о бюджете МОГО «Ухта» на 2020 год и плановый период 2021 и 2022 годов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к редакции от 27.08.2020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864">
                <a:tc vMerge="1">
                  <a:txBody>
                    <a:bodyPr/>
                    <a:lstStyle/>
                    <a:p>
                      <a:pPr algn="l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в редакции от 27.08.2020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Проект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млн. руб.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% (+/-)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ДОХОДЫ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4 225,0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4 238,8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13,8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0,3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Налоговые и неналоговые</a:t>
                      </a:r>
                      <a:r>
                        <a:rPr lang="ru-RU" sz="1000" b="0" baseline="0" dirty="0">
                          <a:latin typeface="Verdana" pitchFamily="34" charset="0"/>
                          <a:cs typeface="Arial" pitchFamily="34" charset="0"/>
                        </a:rPr>
                        <a:t> доходы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1 317,6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1 317,6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Безвозмездные поступления, всего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2 907,4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2 921,2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13,8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РАСХОДЫ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4 342,7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4 356,5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13,8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0,3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ДЕФИЦИТ(-) ПРОФИЦИТ (+)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-117,7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-117,7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7819021" y="602158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5A09492-28BA-45DA-AAA4-B0654009F17E}"/>
              </a:ext>
            </a:extLst>
          </p:cNvPr>
          <p:cNvSpPr txBox="1"/>
          <p:nvPr/>
        </p:nvSpPr>
        <p:spPr>
          <a:xfrm>
            <a:off x="266183" y="3459936"/>
            <a:ext cx="303480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ДОХОДОВ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xmlns="" id="{E77C69B2-2FA1-4E1D-A1AA-6C9F6E3C0E7D}"/>
              </a:ext>
            </a:extLst>
          </p:cNvPr>
          <p:cNvSpPr/>
          <p:nvPr/>
        </p:nvSpPr>
        <p:spPr>
          <a:xfrm>
            <a:off x="281487" y="3897311"/>
            <a:ext cx="2178681" cy="34357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18E872-F701-45A7-8263-3B8077FB0308}"/>
              </a:ext>
            </a:extLst>
          </p:cNvPr>
          <p:cNvSpPr txBox="1"/>
          <p:nvPr/>
        </p:nvSpPr>
        <p:spPr>
          <a:xfrm>
            <a:off x="370315" y="3932888"/>
            <a:ext cx="203038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13 779,1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2486704" y="3945986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Шестиугольник 12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619974" y="5447854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707429" y="5491791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+ 8 000,0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2514291" y="5408661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2020 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года (дотации)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81487" y="4069097"/>
            <a:ext cx="0" cy="236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5A09492-28BA-45DA-AAA4-B0654009F17E}"/>
              </a:ext>
            </a:extLst>
          </p:cNvPr>
          <p:cNvSpPr txBox="1"/>
          <p:nvPr/>
        </p:nvSpPr>
        <p:spPr>
          <a:xfrm>
            <a:off x="4581743" y="3459936"/>
            <a:ext cx="3095719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РАСХОДОВ</a:t>
            </a:r>
            <a:endParaRPr lang="ru-RU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Шестиугольник 51">
            <a:extLst>
              <a:ext uri="{FF2B5EF4-FFF2-40B4-BE49-F238E27FC236}">
                <a16:creationId xmlns:a16="http://schemas.microsoft.com/office/drawing/2014/main" xmlns="" id="{E77C69B2-2FA1-4E1D-A1AA-6C9F6E3C0E7D}"/>
              </a:ext>
            </a:extLst>
          </p:cNvPr>
          <p:cNvSpPr/>
          <p:nvPr/>
        </p:nvSpPr>
        <p:spPr>
          <a:xfrm>
            <a:off x="4564827" y="3890920"/>
            <a:ext cx="2178681" cy="343572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2A18E872-F701-45A7-8263-3B8077FB0308}"/>
              </a:ext>
            </a:extLst>
          </p:cNvPr>
          <p:cNvSpPr txBox="1"/>
          <p:nvPr/>
        </p:nvSpPr>
        <p:spPr>
          <a:xfrm>
            <a:off x="4650720" y="3915480"/>
            <a:ext cx="19560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13 779,1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6836872" y="4605350"/>
            <a:ext cx="196429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2020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  <a:stCxn id="52" idx="3"/>
          </p:cNvCxnSpPr>
          <p:nvPr/>
        </p:nvCxnSpPr>
        <p:spPr>
          <a:xfrm>
            <a:off x="4564827" y="4062706"/>
            <a:ext cx="0" cy="2369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6746273" y="3945985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Расходы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5" name="Шестиугольник 74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4915407" y="4657569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5002862" y="4701506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+ 5 264,3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3572" y="5618573"/>
            <a:ext cx="366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7446" y="4824616"/>
            <a:ext cx="343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3265" y="5606527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Шестиугольник 54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651187" y="4641775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738642" y="4685712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+ 5 264,3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2545504" y="4602582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2020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92444" y="4800448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6870429" y="5480774"/>
            <a:ext cx="2257493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Местный бюджет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6" name="Шестиугольник 65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4912106" y="5451845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4999561" y="5495782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+ 8 000,0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32" name="Шестиугольник 31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619973" y="6265447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707428" y="6309384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+ 514,8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2514290" y="6138118"/>
            <a:ext cx="1877685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о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т негосударственных организаций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3264" y="6424120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6873" y="6431855"/>
            <a:ext cx="366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4915407" y="6265127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5002862" y="6309064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+ 514,8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6952535" y="6138118"/>
            <a:ext cx="1877685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о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т негосударственных организаций в 2020 году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64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СИСТЕМЫ </a:t>
            </a:r>
            <a:br>
              <a:rPr lang="ru-RU" dirty="0"/>
            </a:br>
            <a:r>
              <a:rPr lang="ru-RU" dirty="0"/>
              <a:t>МУНИЦИПАЛЬНОГО УПРАВЛЕНИЯ»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73313"/>
              </p:ext>
            </p:extLst>
          </p:nvPr>
        </p:nvGraphicFramePr>
        <p:xfrm>
          <a:off x="251520" y="1318034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27.08.2020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133 445,9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142 767,9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143 031,6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+5 000,0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+5 000,0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91342" y="2562329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947723"/>
              </p:ext>
            </p:extLst>
          </p:nvPr>
        </p:nvGraphicFramePr>
        <p:xfrm>
          <a:off x="282448" y="2953871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Оказание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муниципальных услуг (выполнение работ) МБУ «Редакция газеты «Ухта»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Пятиугольник 10"/>
          <p:cNvSpPr/>
          <p:nvPr/>
        </p:nvSpPr>
        <p:spPr>
          <a:xfrm>
            <a:off x="269308" y="3717670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2022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12119"/>
              </p:ext>
            </p:extLst>
          </p:nvPr>
        </p:nvGraphicFramePr>
        <p:xfrm>
          <a:off x="260414" y="4109212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Оказание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муниципальных услуг (выполнение работ) МБУ «Редакция газеты «Ухта»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87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ТРАНСПОРТНОЙ </a:t>
            </a:r>
            <a:br>
              <a:rPr lang="ru-RU" dirty="0"/>
            </a:br>
            <a:r>
              <a:rPr lang="ru-RU" dirty="0"/>
              <a:t>СИСТЕМЫ»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251520" y="2333349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273501"/>
              </p:ext>
            </p:extLst>
          </p:nvPr>
        </p:nvGraphicFramePr>
        <p:xfrm>
          <a:off x="265308" y="2906465"/>
          <a:ext cx="869524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8113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+108,9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Строительство дорожной сети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328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+128,4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Проведение капитального ремонта (ремонта) и содержание дорог общего пользования местного значения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9703"/>
              </p:ext>
            </p:extLst>
          </p:nvPr>
        </p:nvGraphicFramePr>
        <p:xfrm>
          <a:off x="257658" y="1248957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27.08.2020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74 654,4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55 679,8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58 484,0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237,3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04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087427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361022"/>
              </p:ext>
            </p:extLst>
          </p:nvPr>
        </p:nvGraphicFramePr>
        <p:xfrm>
          <a:off x="287342" y="2503450"/>
          <a:ext cx="8695246" cy="1194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992,6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Обеспечение мероприятий по переселению граждан из аварийного жилищного фонда, в том числе переселению граждан из аварийного жилищного фонда, с учетом необходимости развития малоэтажного жилищного строительства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-2 345,1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Предоставление социальных выплат молодым семьям на приобретение жилого помещения или создание объекта индивидуального</a:t>
                      </a:r>
                      <a:r>
                        <a:rPr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жилищного строительства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009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+1 706,8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Проведение капитального ремонта (ремонта) и содержание объектов коммунальной инфраструктуры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8188"/>
              </p:ext>
            </p:extLst>
          </p:nvPr>
        </p:nvGraphicFramePr>
        <p:xfrm>
          <a:off x="265150" y="1134173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27.08.2020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294 223,2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366 700,1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303 325,3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5 354,3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17835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964505"/>
              </p:ext>
            </p:extLst>
          </p:nvPr>
        </p:nvGraphicFramePr>
        <p:xfrm>
          <a:off x="287342" y="2622142"/>
          <a:ext cx="8695246" cy="20832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-12 678,3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Организация питания обучающихся 1-4 классов в муниципальных образовательных организациях в Республике Коми, реализующих образовательную программу начального общего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87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+19,5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мер социальной поддержки в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виде компенсации расходов на оплату жилого помещения и коммунальных услуг педагогическим работникам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895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+25 182,7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Оказание муниципальных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услуг (выполнение работ)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8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+2 345,1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Формирование доступной среды в дошкольных образовательных учреждениях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626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+2 274,3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персонифицированного финансирования дополнительного образования детей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552095"/>
              </p:ext>
            </p:extLst>
          </p:nvPr>
        </p:nvGraphicFramePr>
        <p:xfrm>
          <a:off x="260010" y="1121310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27.08.2020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2 404 525,6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2 384 335,9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2 471 171,5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+17 143,3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1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525926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1744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848635"/>
              </p:ext>
            </p:extLst>
          </p:nvPr>
        </p:nvGraphicFramePr>
        <p:xfrm>
          <a:off x="276325" y="2900208"/>
          <a:ext cx="8695246" cy="86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1581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+27,4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ремонт объектов благоустройства общественных территорий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664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+88,7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Благоустройство дворовых территорий и проездов МОГО «Ухта», осуществляемых за счет безвозмездных поступлений от юридических лиц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638622"/>
              </p:ext>
            </p:extLst>
          </p:nvPr>
        </p:nvGraphicFramePr>
        <p:xfrm>
          <a:off x="273554" y="123602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27.08.2020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563 782,7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289 942,7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291 653,5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116,1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33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ФИЗИЧЕСКОЙ КУЛЬТУРЫ </a:t>
            </a:r>
            <a:br>
              <a:rPr lang="ru-RU" dirty="0"/>
            </a:br>
            <a:r>
              <a:rPr lang="ru-RU" dirty="0"/>
              <a:t>И СПОРТА»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416595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0724"/>
              </p:ext>
            </p:extLst>
          </p:nvPr>
        </p:nvGraphicFramePr>
        <p:xfrm>
          <a:off x="287342" y="3039494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+1 819,2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проведение капитального и текущего ремонта физкультурно-спортивных учреждений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592813"/>
              </p:ext>
            </p:extLst>
          </p:nvPr>
        </p:nvGraphicFramePr>
        <p:xfrm>
          <a:off x="251520" y="1264960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27.08.2020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187 068,2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159 360,9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410 530,3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+1 819,2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30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57102"/>
              </p:ext>
            </p:extLst>
          </p:nvPr>
        </p:nvGraphicFramePr>
        <p:xfrm>
          <a:off x="251424" y="2272824"/>
          <a:ext cx="8695246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-106,3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Содержание Администрации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+106,3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Компенсация расходов на оплату стоимости проезда и провоза багажа при переезде работников из районов расположенных в районах Крайнего Севера и приравненных к ним местностям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-6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257,3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актов, предусматривающих обращения взыскания на средства бюджета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-4 675,8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Резервный фонд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+41,9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Составление </a:t>
                      </a:r>
                      <a:r>
                        <a:rPr lang="ru-RU" sz="100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списков </a:t>
                      </a:r>
                      <a:r>
                        <a:rPr lang="ru-RU" sz="100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кандидатов в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присяжные заседатели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8514086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51520" y="185206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924872"/>
              </p:ext>
            </p:extLst>
          </p:nvPr>
        </p:nvGraphicFramePr>
        <p:xfrm>
          <a:off x="251424" y="757199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27.08.2020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294 789,2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322 438,2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338 174,3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-10 891,2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-5 000,0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-5 000,0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482135"/>
              </p:ext>
            </p:extLst>
          </p:nvPr>
        </p:nvGraphicFramePr>
        <p:xfrm>
          <a:off x="222074" y="4718340"/>
          <a:ext cx="8695246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-5 000,0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Субсидии юридическим лицам (кроме некоммерческих организаций),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индивидуальным предпринимателям, физическим лицам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22170" y="4297579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688569"/>
              </p:ext>
            </p:extLst>
          </p:nvPr>
        </p:nvGraphicFramePr>
        <p:xfrm>
          <a:off x="222074" y="5802001"/>
          <a:ext cx="8695246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-5 000,0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Субсидии юридическим лицам (кроме некоммерческих организаций),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индивидуальным предпринимателям, физическим лицам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" name="Пятиугольник 11"/>
          <p:cNvSpPr/>
          <p:nvPr/>
        </p:nvSpPr>
        <p:spPr>
          <a:xfrm>
            <a:off x="222170" y="5381240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2022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78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5649</TotalTime>
  <Words>972</Words>
  <Application>Microsoft Office PowerPoint</Application>
  <PresentationFormat>Экран (4:3)</PresentationFormat>
  <Paragraphs>264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БЮДЖЕТ ДЛЯ ГРАЖДАН</vt:lpstr>
      <vt:lpstr>ОСНОВНЫЕ ХАРАКТЕРИСТИКИ БЮДЖЕТА</vt:lpstr>
      <vt:lpstr>МУНИЦИПАЛЬНАЯ ПРОГРАММА  «РАЗВИТИЕ СИСТЕМЫ  МУНИЦИПАЛЬНОГО УПРАВЛЕНИЯ»</vt:lpstr>
      <vt:lpstr>МУНИЦИПАЛЬНАЯ ПРОГРАММА  «РАЗВИТИЕ ТРАНСПОРТНОЙ  СИСТЕМЫ»</vt:lpstr>
      <vt:lpstr>МУНИЦИПАЛЬНАЯ ПРОГРАММА  «ЖИЛЬЕ И ЖИЛИЩНО- КОММУНАЛЬНОЕ ХОЗЯЙСТВО»</vt:lpstr>
      <vt:lpstr>МУНИЦИПАЛЬНАЯ ПРОГРАММА  «РАЗВИТИЕ ОБРАЗОВАНИЯ»</vt:lpstr>
      <vt:lpstr>МУНИЦИПАЛЬНАЯ ПРОГРАММА  «ФОРМИРОВАНИЕ СОВРЕМЕННОЙ ГОРОДСКОЙ СРЕДЫ»</vt:lpstr>
      <vt:lpstr>МУНИЦИПАЛЬНАЯ ПРОГРАММА  «РАЗВИТИЕ ФИЗИЧЕСКОЙ КУЛЬТУРЫ  И СПОРТА»</vt:lpstr>
      <vt:lpstr>НЕПРОГРАММНЫЕ МЕРОПРИЯТИЯ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Starceva</cp:lastModifiedBy>
  <cp:revision>878</cp:revision>
  <cp:lastPrinted>2020-09-14T06:05:20Z</cp:lastPrinted>
  <dcterms:modified xsi:type="dcterms:W3CDTF">2020-12-29T14:23:58Z</dcterms:modified>
</cp:coreProperties>
</file>